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435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54355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285750"/>
            <a:ext cx="3571875" cy="21431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85750" y="2643188"/>
            <a:ext cx="8572500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SpaceX Falcon 9 First Stage Landing Prediction</a:t>
            </a:r>
            <a:endParaRPr lang="en-US" sz="4050" dirty="0"/>
          </a:p>
        </p:txBody>
      </p:sp>
      <p:sp>
        <p:nvSpPr>
          <p:cNvPr id="6" name="Text 1"/>
          <p:cNvSpPr/>
          <p:nvPr/>
        </p:nvSpPr>
        <p:spPr>
          <a:xfrm>
            <a:off x="2629542" y="4329113"/>
            <a:ext cx="388488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Data Science Capstone Project</a:t>
            </a:r>
            <a:endParaRPr lang="en-US" sz="2025" dirty="0"/>
          </a:p>
        </p:txBody>
      </p:sp>
      <p:sp>
        <p:nvSpPr>
          <p:cNvPr id="7" name="Text 2"/>
          <p:cNvSpPr/>
          <p:nvPr/>
        </p:nvSpPr>
        <p:spPr>
          <a:xfrm>
            <a:off x="4068087" y="5000625"/>
            <a:ext cx="100779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August 2025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471877" y="285750"/>
            <a:ext cx="4200218" cy="3467565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377" y="642938"/>
            <a:ext cx="571500" cy="571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043377" y="1428750"/>
            <a:ext cx="3057218" cy="6429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337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Thank You!</a:t>
            </a:r>
            <a:endParaRPr lang="en-US" sz="3375" dirty="0"/>
          </a:p>
        </p:txBody>
      </p:sp>
      <p:sp>
        <p:nvSpPr>
          <p:cNvPr id="6" name="Text 2"/>
          <p:cNvSpPr/>
          <p:nvPr/>
        </p:nvSpPr>
        <p:spPr>
          <a:xfrm>
            <a:off x="3043377" y="2286000"/>
            <a:ext cx="305721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Questions &amp; Discussion</a:t>
            </a:r>
            <a:endParaRPr lang="en-US" sz="1688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784" y="2928938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84671" y="2911078"/>
            <a:ext cx="241749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contact@spacexdatascience.com</a:t>
            </a:r>
            <a:endParaRPr lang="en-US" sz="1238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377" y="3180392"/>
            <a:ext cx="171450" cy="17145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286265" y="3162533"/>
            <a:ext cx="28143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238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github.com/spacex-landing-prediction</a:t>
            </a:r>
            <a:endParaRPr lang="en-US" sz="1238" dirty="0"/>
          </a:p>
        </p:txBody>
      </p:sp>
      <p:sp>
        <p:nvSpPr>
          <p:cNvPr id="11" name="Text 5"/>
          <p:cNvSpPr/>
          <p:nvPr/>
        </p:nvSpPr>
        <p:spPr>
          <a:xfrm>
            <a:off x="8727486" y="4829175"/>
            <a:ext cx="13076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Executive Summary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125844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Objective: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544194" y="894755"/>
            <a:ext cx="334829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Predict whether the first stage of SpaceX Falcon 9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36603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rocket will land successfully to determine launch costs.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466255"/>
            <a:ext cx="98684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Methodology: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1272592" y="1466255"/>
            <a:ext cx="32991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collection via SpaceX API and web scraping,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5750" y="1680567"/>
            <a:ext cx="47464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exploratory data analysis using visualization and SQL, interactive visual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1894880"/>
            <a:ext cx="44878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analytics with Folium and Plotly Dash, and predictive analysis using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2109192"/>
            <a:ext cx="174064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models.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2466380"/>
            <a:ext cx="9408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Findings: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1226604" y="2466380"/>
            <a:ext cx="40205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Launch success rates improved over time (from 2013-2020),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2680692"/>
            <a:ext cx="496878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certain orbits have higher success rates, and payload mass affects landing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2895005"/>
            <a:ext cx="26196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 differently based on orbit type.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3252192"/>
            <a:ext cx="12344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Model: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1520196" y="3252192"/>
            <a:ext cx="36751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Successfully developed a machine learning model that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3466505"/>
            <a:ext cx="49621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predict the landing outcome of the Falcon 9 first stage, enabling more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285750" y="3680817"/>
            <a:ext cx="30012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accurate cost estimation for rocket launches. </a:t>
            </a:r>
            <a:endParaRPr lang="en-US" sz="1046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3" y="1778794"/>
            <a:ext cx="2857500" cy="2143125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14499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SpaceX Background: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735652" y="894755"/>
            <a:ext cx="31308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SpaceX is the only private company capable of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43435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returning a spacecraft from low-earth orbit, first accomplished in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323380"/>
            <a:ext cx="10974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December 2010.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680567"/>
            <a:ext cx="11640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 Advantage: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1449763" y="1680567"/>
            <a:ext cx="33748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SpaceX advertises Falcon 9 rocket launches at $62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1894880"/>
            <a:ext cx="48266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million, while other providers charge upward of $165 million per launch.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2252067"/>
            <a:ext cx="9032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Project Goal: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1189016" y="2252067"/>
            <a:ext cx="40819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Predict whether the Falcon 9 first stage will land successfully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85750" y="2466380"/>
            <a:ext cx="488975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determine launch costs, providing valuable information for companies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2680692"/>
            <a:ext cx="16026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competing with SpaceX.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3037880"/>
            <a:ext cx="97012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Sources: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1255877" y="3037880"/>
            <a:ext cx="368818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SpaceX API, web scraping from Wikipedia, and publicly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3252192"/>
            <a:ext cx="41734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available datasets containing information on SpaceX missions. </a:t>
            </a:r>
            <a:endParaRPr lang="en-US" sz="1046" dirty="0"/>
          </a:p>
        </p:txBody>
      </p:sp>
      <p:sp>
        <p:nvSpPr>
          <p:cNvPr id="18" name="Shape 15"/>
          <p:cNvSpPr/>
          <p:nvPr/>
        </p:nvSpPr>
        <p:spPr>
          <a:xfrm>
            <a:off x="285750" y="3671888"/>
            <a:ext cx="5000625" cy="557213"/>
          </a:xfrm>
          <a:prstGeom prst="rect">
            <a:avLst/>
          </a:prstGeom>
          <a:solidFill>
            <a:srgbClr val="4FC3F7">
              <a:alpha val="10000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285750" y="3671888"/>
            <a:ext cx="28575" cy="557213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0" name="Text 17"/>
          <p:cNvSpPr/>
          <p:nvPr/>
        </p:nvSpPr>
        <p:spPr>
          <a:xfrm>
            <a:off x="285750" y="3671888"/>
            <a:ext cx="5000625" cy="557213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ability to reuse the first stage is the key factor in SpaceX's cost advantage, making landing prediction crucial for cost estimation. </a:t>
            </a:r>
            <a:endParaRPr lang="en-US" sz="837" dirty="0"/>
          </a:p>
        </p:txBody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3" y="1778794"/>
            <a:ext cx="2857500" cy="2143125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Collection &amp; Wrangling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8304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SpaceX API: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116155" y="894755"/>
            <a:ext cx="36308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Collected launch data using REST API calls to SpaceX's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43104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 API endpoint, retrieving information on Falcon 9 launches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323380"/>
            <a:ext cx="35885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including payload mass, orbit, and landing outcomes. </a:t>
            </a:r>
            <a:endParaRPr lang="en-US" sz="1046" dirty="0"/>
          </a:p>
        </p:txBody>
      </p:sp>
      <p:sp>
        <p:nvSpPr>
          <p:cNvPr id="8" name="Shape 5"/>
          <p:cNvSpPr/>
          <p:nvPr/>
        </p:nvSpPr>
        <p:spPr>
          <a:xfrm>
            <a:off x="285750" y="1600200"/>
            <a:ext cx="4572000" cy="292894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85750" y="1600200"/>
            <a:ext cx="4572000" cy="292894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GET https://api.spacexdata.com/v4/launches</a:t>
            </a:r>
            <a:endParaRPr lang="en-US" sz="732" dirty="0"/>
          </a:p>
        </p:txBody>
      </p:sp>
      <p:sp>
        <p:nvSpPr>
          <p:cNvPr id="10" name="Text 7"/>
          <p:cNvSpPr/>
          <p:nvPr/>
        </p:nvSpPr>
        <p:spPr>
          <a:xfrm>
            <a:off x="285750" y="2044898"/>
            <a:ext cx="10068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Scraping: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1292600" y="2044898"/>
            <a:ext cx="31784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Extracted additional data from Wikipedia using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2259211"/>
            <a:ext cx="44752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BeautifulSoup to gather information not available through the API, 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85750" y="2473523"/>
            <a:ext cx="3951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such as historical launch details and booster specifications.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2830711"/>
            <a:ext cx="115901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Wrangling: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1444768" y="2830711"/>
            <a:ext cx="32431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Cleaned and preprocessed the data by handling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3045023"/>
            <a:ext cx="40043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values, standardizing formats, and creating derived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3259336"/>
            <a:ext cx="444698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features like landing success indicators and launch site categories.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3616523"/>
            <a:ext cx="14927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 Engineering: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1778515" y="3616523"/>
            <a:ext cx="252032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Created one-hot encoded categorical 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285750" y="3830836"/>
            <a:ext cx="421196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variables for orbit types, launch sites, and landing outcomes to 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285750" y="4045148"/>
            <a:ext cx="31333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prepare the data for machine learning models. </a:t>
            </a:r>
            <a:endParaRPr lang="en-US" sz="1046" dirty="0"/>
          </a:p>
        </p:txBody>
      </p:sp>
      <p:sp>
        <p:nvSpPr>
          <p:cNvPr id="22" name="Shape 19"/>
          <p:cNvSpPr/>
          <p:nvPr/>
        </p:nvSpPr>
        <p:spPr>
          <a:xfrm>
            <a:off x="6500813" y="1243013"/>
            <a:ext cx="1285875" cy="61436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378744"/>
            <a:ext cx="114300" cy="114300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6846670" y="1557338"/>
            <a:ext cx="5941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SpaceX API </a:t>
            </a:r>
            <a:endParaRPr lang="en-US" sz="837" dirty="0"/>
          </a:p>
        </p:txBody>
      </p:sp>
      <p:pic>
        <p:nvPicPr>
          <p:cNvPr id="2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1750219"/>
            <a:ext cx="128588" cy="171450"/>
          </a:xfrm>
          <a:prstGeom prst="rect">
            <a:avLst/>
          </a:prstGeom>
        </p:spPr>
      </p:pic>
      <p:sp>
        <p:nvSpPr>
          <p:cNvPr id="26" name="Shape 21"/>
          <p:cNvSpPr/>
          <p:nvPr/>
        </p:nvSpPr>
        <p:spPr>
          <a:xfrm>
            <a:off x="6500813" y="1957388"/>
            <a:ext cx="1285875" cy="61436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2093119"/>
            <a:ext cx="114300" cy="11430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6775791" y="2271713"/>
            <a:ext cx="7358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 Scraping </a:t>
            </a:r>
            <a:endParaRPr lang="en-US" sz="837" dirty="0"/>
          </a:p>
        </p:txBody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0" y="2464594"/>
            <a:ext cx="128588" cy="171450"/>
          </a:xfrm>
          <a:prstGeom prst="rect">
            <a:avLst/>
          </a:prstGeom>
        </p:spPr>
      </p:pic>
      <p:sp>
        <p:nvSpPr>
          <p:cNvPr id="30" name="Shape 23"/>
          <p:cNvSpPr/>
          <p:nvPr/>
        </p:nvSpPr>
        <p:spPr>
          <a:xfrm>
            <a:off x="6500813" y="2671763"/>
            <a:ext cx="1285875" cy="61436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2313" y="2807494"/>
            <a:ext cx="142875" cy="114300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6766722" y="2986088"/>
            <a:ext cx="7540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Cleaning </a:t>
            </a:r>
            <a:endParaRPr lang="en-US" sz="837" dirty="0"/>
          </a:p>
        </p:txBody>
      </p:sp>
      <p:pic>
        <p:nvPicPr>
          <p:cNvPr id="3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3750" y="3178969"/>
            <a:ext cx="128588" cy="171450"/>
          </a:xfrm>
          <a:prstGeom prst="rect">
            <a:avLst/>
          </a:prstGeom>
        </p:spPr>
      </p:pic>
      <p:sp>
        <p:nvSpPr>
          <p:cNvPr id="34" name="Shape 25"/>
          <p:cNvSpPr/>
          <p:nvPr/>
        </p:nvSpPr>
        <p:spPr>
          <a:xfrm>
            <a:off x="6500813" y="3386138"/>
            <a:ext cx="1285875" cy="78581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3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2313" y="3521869"/>
            <a:ext cx="142875" cy="114300"/>
          </a:xfrm>
          <a:prstGeom prst="rect">
            <a:avLst/>
          </a:prstGeom>
        </p:spPr>
      </p:pic>
      <p:sp>
        <p:nvSpPr>
          <p:cNvPr id="36" name="Text 26"/>
          <p:cNvSpPr/>
          <p:nvPr/>
        </p:nvSpPr>
        <p:spPr>
          <a:xfrm>
            <a:off x="6939149" y="3700463"/>
            <a:ext cx="4092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Feature </a:t>
            </a:r>
            <a:endParaRPr lang="en-US" sz="837" dirty="0"/>
          </a:p>
        </p:txBody>
      </p:sp>
      <p:sp>
        <p:nvSpPr>
          <p:cNvPr id="37" name="Text 27"/>
          <p:cNvSpPr/>
          <p:nvPr/>
        </p:nvSpPr>
        <p:spPr>
          <a:xfrm>
            <a:off x="6818151" y="3871913"/>
            <a:ext cx="6511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Engineering </a:t>
            </a:r>
            <a:endParaRPr lang="en-US" sz="837" dirty="0"/>
          </a:p>
        </p:txBody>
      </p:sp>
      <p:pic>
        <p:nvPicPr>
          <p:cNvPr id="3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750" y="3893344"/>
            <a:ext cx="128588" cy="171450"/>
          </a:xfrm>
          <a:prstGeom prst="rect">
            <a:avLst/>
          </a:prstGeom>
        </p:spPr>
      </p:pic>
      <p:sp>
        <p:nvSpPr>
          <p:cNvPr id="39" name="Shape 28"/>
          <p:cNvSpPr/>
          <p:nvPr/>
        </p:nvSpPr>
        <p:spPr>
          <a:xfrm>
            <a:off x="6500813" y="4100513"/>
            <a:ext cx="1285875" cy="614363"/>
          </a:xfrm>
          <a:prstGeom prst="rect">
            <a:avLst/>
          </a:prstGeom>
          <a:solidFill>
            <a:srgbClr val="4FC3F7">
              <a:alpha val="10000"/>
            </a:srgbClr>
          </a:solidFill>
          <a:ln w="198">
            <a:solidFill>
              <a:srgbClr val="4FC3F7"/>
            </a:solidFill>
            <a:prstDash val="solid"/>
          </a:ln>
        </p:spPr>
      </p:sp>
      <p:pic>
        <p:nvPicPr>
          <p:cNvPr id="4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744" y="4236244"/>
            <a:ext cx="100013" cy="114300"/>
          </a:xfrm>
          <a:prstGeom prst="rect">
            <a:avLst/>
          </a:prstGeom>
        </p:spPr>
      </p:pic>
      <p:sp>
        <p:nvSpPr>
          <p:cNvPr id="41" name="Text 29"/>
          <p:cNvSpPr/>
          <p:nvPr/>
        </p:nvSpPr>
        <p:spPr>
          <a:xfrm>
            <a:off x="6795632" y="4414838"/>
            <a:ext cx="6962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Final Dataset </a:t>
            </a:r>
            <a:endParaRPr lang="en-US" sz="837" dirty="0"/>
          </a:p>
        </p:txBody>
      </p:sp>
      <p:sp>
        <p:nvSpPr>
          <p:cNvPr id="42" name="Text 30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950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EDA with Visualization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14388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Exploratory Data Analysis revealed key patterns in SpaceX Falcon 9 landing outcomes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243013"/>
            <a:ext cx="8572500" cy="228170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92906" y="1350169"/>
            <a:ext cx="83581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Flight Number vs. Payload Mass</a:t>
            </a:r>
            <a:endParaRPr lang="en-US" sz="94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614488"/>
            <a:ext cx="8358188" cy="15716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2906" y="3257550"/>
            <a:ext cx="835818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 flight number increases, landing success improves. Heavier payloads show successful landings in later flights.</a:t>
            </a:r>
            <a:endParaRPr lang="en-US" sz="837" dirty="0"/>
          </a:p>
        </p:txBody>
      </p:sp>
      <p:sp>
        <p:nvSpPr>
          <p:cNvPr id="9" name="Shape 5"/>
          <p:cNvSpPr/>
          <p:nvPr/>
        </p:nvSpPr>
        <p:spPr>
          <a:xfrm>
            <a:off x="285750" y="3667590"/>
            <a:ext cx="4214813" cy="2441711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392906" y="3774746"/>
            <a:ext cx="40005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 Rate by Orbit Type</a:t>
            </a:r>
            <a:endParaRPr lang="en-US" sz="942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4039065"/>
            <a:ext cx="4000500" cy="15716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2906" y="5682128"/>
            <a:ext cx="40005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 orbit types show varying success rates, with some orbits consistently achieving higher landing success.</a:t>
            </a:r>
            <a:endParaRPr lang="en-US" sz="837" dirty="0"/>
          </a:p>
        </p:txBody>
      </p:sp>
      <p:sp>
        <p:nvSpPr>
          <p:cNvPr id="13" name="Shape 8"/>
          <p:cNvSpPr/>
          <p:nvPr/>
        </p:nvSpPr>
        <p:spPr>
          <a:xfrm>
            <a:off x="4643438" y="3667590"/>
            <a:ext cx="4214813" cy="2441711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4" name="Text 9"/>
          <p:cNvSpPr/>
          <p:nvPr/>
        </p:nvSpPr>
        <p:spPr>
          <a:xfrm>
            <a:off x="4750594" y="3774746"/>
            <a:ext cx="400050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Success Trend by Year</a:t>
            </a:r>
            <a:endParaRPr lang="en-US" sz="942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4" y="4039065"/>
            <a:ext cx="4000500" cy="157162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750594" y="5682128"/>
            <a:ext cx="40005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 rate increased steadily from 2013 to 2020, showing SpaceX's improving landing technology.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8792868" y="6080727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EDA with SQL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857250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SQL queries were used to extract insights from the SpaceX dataset, focusing on launch sites, payload characteristics, landing outcomes, and mission success rates. 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285750" y="1457325"/>
            <a:ext cx="8572500" cy="263604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600200"/>
            <a:ext cx="956453" cy="31432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7" name="Text 4"/>
          <p:cNvSpPr/>
          <p:nvPr/>
        </p:nvSpPr>
        <p:spPr>
          <a:xfrm>
            <a:off x="428625" y="1600200"/>
            <a:ext cx="956453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Query Focus</a:t>
            </a:r>
            <a:endParaRPr lang="en-US" sz="837" dirty="0"/>
          </a:p>
        </p:txBody>
      </p:sp>
      <p:sp>
        <p:nvSpPr>
          <p:cNvPr id="8" name="Shape 5"/>
          <p:cNvSpPr/>
          <p:nvPr/>
        </p:nvSpPr>
        <p:spPr>
          <a:xfrm>
            <a:off x="1385078" y="1600200"/>
            <a:ext cx="5074574" cy="31432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9" name="Text 6"/>
          <p:cNvSpPr/>
          <p:nvPr/>
        </p:nvSpPr>
        <p:spPr>
          <a:xfrm>
            <a:off x="1385078" y="1600200"/>
            <a:ext cx="5074574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 Query</a:t>
            </a:r>
            <a:endParaRPr lang="en-US" sz="837" dirty="0"/>
          </a:p>
        </p:txBody>
      </p:sp>
      <p:sp>
        <p:nvSpPr>
          <p:cNvPr id="10" name="Shape 7"/>
          <p:cNvSpPr/>
          <p:nvPr/>
        </p:nvSpPr>
        <p:spPr>
          <a:xfrm>
            <a:off x="6459652" y="1600200"/>
            <a:ext cx="2255723" cy="31432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11" name="Text 8"/>
          <p:cNvSpPr/>
          <p:nvPr/>
        </p:nvSpPr>
        <p:spPr>
          <a:xfrm>
            <a:off x="6459652" y="1600200"/>
            <a:ext cx="2255723" cy="314325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Finding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428625" y="1914525"/>
            <a:ext cx="956453" cy="48934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Sites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1385078" y="1914525"/>
            <a:ext cx="5074574" cy="48934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DISTINCT "Launch_Site" FROM SPACEXTBL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6459652" y="1914525"/>
            <a:ext cx="2255723" cy="489347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 unique launch sites: CCAFS LC-40, VAFB SLC-4E, KSC LC-39A, CCAFS SLC-40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428625" y="2403872"/>
            <a:ext cx="95645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NASA Payload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1385078" y="2403872"/>
            <a:ext cx="5074574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SUM("PAYLOAD_MASS__KG_") FROM SPACEXTBL WHERE "Customer" = 'NASA (CRS)'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6459652" y="2403872"/>
            <a:ext cx="225572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payload mass for NASA (CRS): 45,596 kg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28625" y="2896791"/>
            <a:ext cx="95645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F9 v1.1 Payload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1385078" y="2896791"/>
            <a:ext cx="5074574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AVG("PAYLOAD_MASS__KG_") FROM SPACEXTBL WHERE "Booster_Version" = 'F9 v1.1'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6459652" y="2896791"/>
            <a:ext cx="225572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Average payload mass for F9 v1.1: 2,928.4 kg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428625" y="3389709"/>
            <a:ext cx="95645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Ground Landing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1385078" y="3389709"/>
            <a:ext cx="5074574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MIN("Date") FROM SPACEXTBL WHERE "Landing_Outcome" = 'Success (ground pad)'</a:t>
            </a:r>
            <a:endParaRPr lang="en-US" sz="837" dirty="0"/>
          </a:p>
        </p:txBody>
      </p:sp>
      <p:sp>
        <p:nvSpPr>
          <p:cNvPr id="23" name="Text 20"/>
          <p:cNvSpPr/>
          <p:nvPr/>
        </p:nvSpPr>
        <p:spPr>
          <a:xfrm>
            <a:off x="6459652" y="3389709"/>
            <a:ext cx="225572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successful ground pad landing: 2015-12-22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428625" y="3882628"/>
            <a:ext cx="95645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Mission Outcomes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385078" y="3882628"/>
            <a:ext cx="5074574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"Mission_Outcome", COUNT(*) FROM SPACEXTBL GROUP BY "Mission_Outcome"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6459652" y="3882628"/>
            <a:ext cx="225572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Success: 98 missions, Failure (in flight): 1 mission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428625" y="4375547"/>
            <a:ext cx="95645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Landing Outcomes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1385078" y="4375547"/>
            <a:ext cx="5074574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SELECT "Landing_Outcome", COUNT(*) FROM SPACEXTBL WHERE "Date" BETWEEN '2010-06-04' AND '2017-03-20' GROUP BY "Landing_Outcome" ORDER BY "Count" DESC</a:t>
            </a:r>
            <a:endParaRPr lang="en-US" sz="837" dirty="0"/>
          </a:p>
        </p:txBody>
      </p:sp>
      <p:sp>
        <p:nvSpPr>
          <p:cNvPr id="29" name="Text 26"/>
          <p:cNvSpPr/>
          <p:nvPr/>
        </p:nvSpPr>
        <p:spPr>
          <a:xfrm>
            <a:off x="6459652" y="4375547"/>
            <a:ext cx="2255723" cy="492919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attempt: 10, Success (drone ship): 5, Failure (drone ship): 5</a:t>
            </a:r>
            <a:endParaRPr lang="en-US" sz="837" dirty="0"/>
          </a:p>
        </p:txBody>
      </p:sp>
      <p:sp>
        <p:nvSpPr>
          <p:cNvPr id="30" name="Text 27"/>
          <p:cNvSpPr/>
          <p:nvPr/>
        </p:nvSpPr>
        <p:spPr>
          <a:xfrm>
            <a:off x="285750" y="4245173"/>
            <a:ext cx="82529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Insights: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1111048" y="4245173"/>
            <a:ext cx="766948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data reveals that SpaceX achieved its first successful ground landing in December 2015, has an impressive mission success </a:t>
            </a:r>
            <a:endParaRPr lang="en-US" sz="942" dirty="0"/>
          </a:p>
        </p:txBody>
      </p:sp>
      <p:sp>
        <p:nvSpPr>
          <p:cNvPr id="32" name="Text 29"/>
          <p:cNvSpPr/>
          <p:nvPr/>
        </p:nvSpPr>
        <p:spPr>
          <a:xfrm>
            <a:off x="285750" y="4438055"/>
            <a:ext cx="84371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rate of over 98%, and has gradually improved landing success rates over time. The F9 v1.1 booster typically carries medium-weight payloads </a:t>
            </a:r>
            <a:endParaRPr lang="en-US" sz="942" dirty="0"/>
          </a:p>
        </p:txBody>
      </p:sp>
      <p:sp>
        <p:nvSpPr>
          <p:cNvPr id="33" name="Text 30"/>
          <p:cNvSpPr/>
          <p:nvPr/>
        </p:nvSpPr>
        <p:spPr>
          <a:xfrm>
            <a:off x="285750" y="4630936"/>
            <a:ext cx="16531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averaging around 2,928 kg. </a:t>
            </a:r>
            <a:endParaRPr lang="en-US" sz="942" dirty="0"/>
          </a:p>
        </p:txBody>
      </p:sp>
      <p:sp>
        <p:nvSpPr>
          <p:cNvPr id="34" name="Text 31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Interactive Visual Analytics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85825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Folium Interactive Maps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285750" y="1250156"/>
            <a:ext cx="4114800" cy="2143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85750" y="1250156"/>
            <a:ext cx="4114800" cy="2143125"/>
          </a:xfrm>
          <a:prstGeom prst="rect">
            <a:avLst/>
          </a:prstGeom>
          <a:solidFill>
            <a:srgbClr val="E1F5F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250156"/>
            <a:ext cx="4114800" cy="214312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1357313" y="2107406"/>
            <a:ext cx="142875" cy="142875"/>
          </a:xfrm>
          <a:prstGeom prst="ellipse">
            <a:avLst/>
          </a:prstGeom>
          <a:solidFill>
            <a:srgbClr val="4CAF50"/>
          </a:solidFill>
          <a:ln w="198">
            <a:solidFill>
              <a:srgbClr val="2E7D32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1500188" y="2178844"/>
            <a:ext cx="142875" cy="142875"/>
          </a:xfrm>
          <a:prstGeom prst="ellipse">
            <a:avLst/>
          </a:prstGeom>
          <a:solidFill>
            <a:srgbClr val="4CAF50"/>
          </a:solidFill>
          <a:ln w="198">
            <a:solidFill>
              <a:srgbClr val="2E7D3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00125" y="1964531"/>
            <a:ext cx="142875" cy="142875"/>
          </a:xfrm>
          <a:prstGeom prst="ellipse">
            <a:avLst/>
          </a:prstGeom>
          <a:solidFill>
            <a:srgbClr val="F44336"/>
          </a:solidFill>
          <a:ln w="198">
            <a:solidFill>
              <a:srgbClr val="C62828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1428750" y="2250281"/>
            <a:ext cx="142875" cy="142875"/>
          </a:xfrm>
          <a:prstGeom prst="ellipse">
            <a:avLst/>
          </a:prstGeom>
          <a:solidFill>
            <a:srgbClr val="4CAF50"/>
          </a:solidFill>
          <a:ln w="198">
            <a:solidFill>
              <a:srgbClr val="2E7D32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416" y="2046684"/>
            <a:ext cx="321469" cy="2857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44318" y="2403872"/>
            <a:ext cx="139763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Site Locations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285750" y="3579019"/>
            <a:ext cx="7588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Folium Maps: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1044606" y="3579019"/>
            <a:ext cx="23100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Interactive maps were created to visualize: 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28625" y="377904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Geographic distribution of all SpaceX launch sites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428625" y="395049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Success/failure rates by launch site with color-coded markers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428625" y="412194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Proximity analysis showing distances to coastlines and cities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4743450" y="885825"/>
            <a:ext cx="41148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Plotly Dash Dashboard</a:t>
            </a:r>
            <a:endParaRPr lang="en-US" sz="1350" dirty="0"/>
          </a:p>
        </p:txBody>
      </p:sp>
      <p:sp>
        <p:nvSpPr>
          <p:cNvPr id="20" name="Shape 15"/>
          <p:cNvSpPr/>
          <p:nvPr/>
        </p:nvSpPr>
        <p:spPr>
          <a:xfrm>
            <a:off x="4743450" y="1250156"/>
            <a:ext cx="4114800" cy="2143125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4743450" y="1250156"/>
            <a:ext cx="4114800" cy="2143125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22" name="Text 17"/>
          <p:cNvSpPr/>
          <p:nvPr/>
        </p:nvSpPr>
        <p:spPr>
          <a:xfrm>
            <a:off x="4886325" y="1393031"/>
            <a:ext cx="38290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b="1" dirty="0">
                <a:solidFill>
                  <a:srgbClr val="0D47A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SpaceX Launch Success Dashboard</a:t>
            </a:r>
            <a:endParaRPr lang="en-US" sz="837" dirty="0"/>
          </a:p>
        </p:txBody>
      </p:sp>
      <p:sp>
        <p:nvSpPr>
          <p:cNvPr id="23" name="Shape 18"/>
          <p:cNvSpPr/>
          <p:nvPr/>
        </p:nvSpPr>
        <p:spPr>
          <a:xfrm>
            <a:off x="4957763" y="1607344"/>
            <a:ext cx="857250" cy="857250"/>
          </a:xfrm>
          <a:prstGeom prst="ellipse">
            <a:avLst/>
          </a:prstGeom>
          <a:solidFill>
            <a:srgbClr val="0D47A1"/>
          </a:solidFill>
          <a:ln w="298">
            <a:solidFill>
              <a:srgbClr val="FFFFFF"/>
            </a:solidFill>
            <a:prstDash val="solid"/>
          </a:ln>
        </p:spPr>
      </p:sp>
      <p:sp>
        <p:nvSpPr>
          <p:cNvPr id="24" name="Shape 19"/>
          <p:cNvSpPr/>
          <p:nvPr/>
        </p:nvSpPr>
        <p:spPr>
          <a:xfrm>
            <a:off x="7215188" y="1607344"/>
            <a:ext cx="1428750" cy="14287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5" name="Shape 20"/>
          <p:cNvSpPr/>
          <p:nvPr/>
        </p:nvSpPr>
        <p:spPr>
          <a:xfrm>
            <a:off x="7215188" y="1785938"/>
            <a:ext cx="1143000" cy="14287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6" name="Shape 21"/>
          <p:cNvSpPr/>
          <p:nvPr/>
        </p:nvSpPr>
        <p:spPr>
          <a:xfrm>
            <a:off x="7215188" y="1964531"/>
            <a:ext cx="857250" cy="14287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7" name="Shape 22"/>
          <p:cNvSpPr/>
          <p:nvPr/>
        </p:nvSpPr>
        <p:spPr>
          <a:xfrm>
            <a:off x="7215188" y="2143125"/>
            <a:ext cx="571500" cy="142875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8" name="Shape 23"/>
          <p:cNvSpPr/>
          <p:nvPr/>
        </p:nvSpPr>
        <p:spPr>
          <a:xfrm>
            <a:off x="5815013" y="2464594"/>
            <a:ext cx="1428750" cy="7143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Shape 24"/>
          <p:cNvSpPr/>
          <p:nvPr/>
        </p:nvSpPr>
        <p:spPr>
          <a:xfrm>
            <a:off x="6029325" y="2607469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0" name="Shape 25"/>
          <p:cNvSpPr/>
          <p:nvPr/>
        </p:nvSpPr>
        <p:spPr>
          <a:xfrm>
            <a:off x="6243638" y="2821781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1" name="Shape 26"/>
          <p:cNvSpPr/>
          <p:nvPr/>
        </p:nvSpPr>
        <p:spPr>
          <a:xfrm>
            <a:off x="6457950" y="2678906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2" name="Shape 27"/>
          <p:cNvSpPr/>
          <p:nvPr/>
        </p:nvSpPr>
        <p:spPr>
          <a:xfrm>
            <a:off x="6672263" y="2964656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3" name="Shape 28"/>
          <p:cNvSpPr/>
          <p:nvPr/>
        </p:nvSpPr>
        <p:spPr>
          <a:xfrm>
            <a:off x="6886575" y="2750344"/>
            <a:ext cx="57150" cy="57150"/>
          </a:xfrm>
          <a:prstGeom prst="ellipse">
            <a:avLst/>
          </a:prstGeom>
          <a:solidFill>
            <a:srgbClr val="4FC3F7"/>
          </a:solidFill>
          <a:ln/>
        </p:spPr>
      </p:sp>
      <p:sp>
        <p:nvSpPr>
          <p:cNvPr id="34" name="Shape 29"/>
          <p:cNvSpPr/>
          <p:nvPr/>
        </p:nvSpPr>
        <p:spPr>
          <a:xfrm>
            <a:off x="5815013" y="3164681"/>
            <a:ext cx="1428750" cy="14288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5" name="Shape 30"/>
          <p:cNvSpPr/>
          <p:nvPr/>
        </p:nvSpPr>
        <p:spPr>
          <a:xfrm>
            <a:off x="5815013" y="2464594"/>
            <a:ext cx="14288" cy="714375"/>
          </a:xfrm>
          <a:prstGeom prst="rect">
            <a:avLst/>
          </a:prstGeom>
          <a:solidFill>
            <a:srgbClr val="0D47A1"/>
          </a:solidFill>
          <a:ln/>
        </p:spPr>
      </p:sp>
      <p:sp>
        <p:nvSpPr>
          <p:cNvPr id="36" name="Text 31"/>
          <p:cNvSpPr/>
          <p:nvPr/>
        </p:nvSpPr>
        <p:spPr>
          <a:xfrm>
            <a:off x="4743450" y="3579019"/>
            <a:ext cx="6747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Plotly Dash:</a:t>
            </a:r>
            <a:endParaRPr lang="en-US" sz="837" dirty="0"/>
          </a:p>
        </p:txBody>
      </p:sp>
      <p:sp>
        <p:nvSpPr>
          <p:cNvPr id="37" name="Text 32"/>
          <p:cNvSpPr/>
          <p:nvPr/>
        </p:nvSpPr>
        <p:spPr>
          <a:xfrm>
            <a:off x="5418172" y="3579019"/>
            <a:ext cx="17681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Interactive dashboard featuring: </a:t>
            </a:r>
            <a:endParaRPr lang="en-US" sz="837" dirty="0"/>
          </a:p>
        </p:txBody>
      </p:sp>
      <p:sp>
        <p:nvSpPr>
          <p:cNvPr id="38" name="Text 33"/>
          <p:cNvSpPr/>
          <p:nvPr/>
        </p:nvSpPr>
        <p:spPr>
          <a:xfrm>
            <a:off x="4886325" y="377904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Pie chart showing success rates by launch site</a:t>
            </a:r>
            <a:endParaRPr lang="en-US" sz="837" dirty="0"/>
          </a:p>
        </p:txBody>
      </p:sp>
      <p:sp>
        <p:nvSpPr>
          <p:cNvPr id="39" name="Text 34"/>
          <p:cNvSpPr/>
          <p:nvPr/>
        </p:nvSpPr>
        <p:spPr>
          <a:xfrm>
            <a:off x="4886325" y="395049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Bar chart comparing success rates across different years</a:t>
            </a:r>
            <a:endParaRPr lang="en-US" sz="837" dirty="0"/>
          </a:p>
        </p:txBody>
      </p:sp>
      <p:sp>
        <p:nvSpPr>
          <p:cNvPr id="40" name="Text 35"/>
          <p:cNvSpPr/>
          <p:nvPr/>
        </p:nvSpPr>
        <p:spPr>
          <a:xfrm>
            <a:off x="4886325" y="412194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Scatter plot of payload mass vs. landing outcome with interactive filters</a:t>
            </a:r>
            <a:endParaRPr lang="en-US" sz="837" dirty="0"/>
          </a:p>
        </p:txBody>
      </p:sp>
      <p:sp>
        <p:nvSpPr>
          <p:cNvPr id="41" name="Text 36"/>
          <p:cNvSpPr/>
          <p:nvPr/>
        </p:nvSpPr>
        <p:spPr>
          <a:xfrm>
            <a:off x="4886325" y="4293394"/>
            <a:ext cx="397192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Dropdown menus for selecting specific launch sites and booster versions</a:t>
            </a:r>
            <a:endParaRPr lang="en-US" sz="837" dirty="0"/>
          </a:p>
        </p:txBody>
      </p:sp>
      <p:sp>
        <p:nvSpPr>
          <p:cNvPr id="42" name="Text 37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Analysis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88816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Methodology:</a:t>
            </a:r>
            <a:endParaRPr lang="en-US" sz="942" dirty="0"/>
          </a:p>
        </p:txBody>
      </p:sp>
      <p:sp>
        <p:nvSpPr>
          <p:cNvPr id="5" name="Text 2"/>
          <p:cNvSpPr/>
          <p:nvPr/>
        </p:nvSpPr>
        <p:spPr>
          <a:xfrm>
            <a:off x="1173919" y="894755"/>
            <a:ext cx="260816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 developed machine learning models to 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285750" y="1087636"/>
            <a:ext cx="361127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 the success of Falcon 9 first stage landings based on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285750" y="1280517"/>
            <a:ext cx="34351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features like flight number, payload mass, orbit type, and 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285750" y="1473398"/>
            <a:ext cx="6870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launch site. 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285750" y="1773436"/>
            <a:ext cx="11405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Preparation:</a:t>
            </a:r>
            <a:endParaRPr lang="en-US" sz="942" dirty="0"/>
          </a:p>
        </p:txBody>
      </p:sp>
      <p:sp>
        <p:nvSpPr>
          <p:cNvPr id="10" name="Text 7"/>
          <p:cNvSpPr/>
          <p:nvPr/>
        </p:nvSpPr>
        <p:spPr>
          <a:xfrm>
            <a:off x="1426322" y="1773436"/>
            <a:ext cx="237900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dataset was standardized and split 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285750" y="1966317"/>
            <a:ext cx="29928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into training (80%) and testing (20%) sets. Feature 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285750" y="2159198"/>
            <a:ext cx="331782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engineering was performed to create one-hot encoded 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285750" y="2352080"/>
            <a:ext cx="12731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categorical variables. </a:t>
            </a:r>
            <a:endParaRPr lang="en-US" sz="942" dirty="0"/>
          </a:p>
        </p:txBody>
      </p:sp>
      <p:sp>
        <p:nvSpPr>
          <p:cNvPr id="14" name="Text 11"/>
          <p:cNvSpPr/>
          <p:nvPr/>
        </p:nvSpPr>
        <p:spPr>
          <a:xfrm>
            <a:off x="285750" y="2652117"/>
            <a:ext cx="116886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Models Evaluated: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1454618" y="2652117"/>
            <a:ext cx="244330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Support Vector Machine (SVM), Decision 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285750" y="2844998"/>
            <a:ext cx="346968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Tree, K-Nearest Neighbors (KNN), and Logistic Regression 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285750" y="3037880"/>
            <a:ext cx="216349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models were trained and evaluated. 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285750" y="3337917"/>
            <a:ext cx="158446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Hyperparameter Tuning: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1870211" y="3337917"/>
            <a:ext cx="199737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Grid search with cross-validation 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285750" y="3530798"/>
            <a:ext cx="333236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was used to optimize each model's parameters for best 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285750" y="3723680"/>
            <a:ext cx="8204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performance. </a:t>
            </a:r>
            <a:endParaRPr lang="en-US" sz="942" dirty="0"/>
          </a:p>
        </p:txBody>
      </p:sp>
      <p:sp>
        <p:nvSpPr>
          <p:cNvPr id="22" name="Shape 19"/>
          <p:cNvSpPr/>
          <p:nvPr/>
        </p:nvSpPr>
        <p:spPr>
          <a:xfrm>
            <a:off x="285750" y="4050506"/>
            <a:ext cx="3714750" cy="900113"/>
          </a:xfrm>
          <a:prstGeom prst="rect">
            <a:avLst/>
          </a:prstGeom>
          <a:solidFill>
            <a:srgbClr val="4FC3F7">
              <a:alpha val="10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285750" y="4050506"/>
            <a:ext cx="28575" cy="900113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4" name="Text 21"/>
          <p:cNvSpPr/>
          <p:nvPr/>
        </p:nvSpPr>
        <p:spPr>
          <a:xfrm>
            <a:off x="392906" y="4164806"/>
            <a:ext cx="6958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Finding: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1088780" y="4164806"/>
            <a:ext cx="248694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Decision Tree model achieved the highest 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392906" y="4336256"/>
            <a:ext cx="29406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accuracy at 83.3%, followed by SVM at 80.0%. The most </a:t>
            </a:r>
            <a:endParaRPr lang="en-US" sz="837" dirty="0"/>
          </a:p>
        </p:txBody>
      </p:sp>
      <p:sp>
        <p:nvSpPr>
          <p:cNvPr id="27" name="Text 24"/>
          <p:cNvSpPr/>
          <p:nvPr/>
        </p:nvSpPr>
        <p:spPr>
          <a:xfrm>
            <a:off x="392906" y="4507706"/>
            <a:ext cx="33052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 features for prediction were flight number, payload </a:t>
            </a:r>
            <a:endParaRPr lang="en-US" sz="837" dirty="0"/>
          </a:p>
        </p:txBody>
      </p:sp>
      <p:sp>
        <p:nvSpPr>
          <p:cNvPr id="28" name="Text 25"/>
          <p:cNvSpPr/>
          <p:nvPr/>
        </p:nvSpPr>
        <p:spPr>
          <a:xfrm>
            <a:off x="392906" y="4679156"/>
            <a:ext cx="11277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mass, and orbit type. </a:t>
            </a:r>
            <a:endParaRPr lang="en-US" sz="837" dirty="0"/>
          </a:p>
        </p:txBody>
      </p:sp>
      <p:sp>
        <p:nvSpPr>
          <p:cNvPr id="29" name="Shape 26"/>
          <p:cNvSpPr/>
          <p:nvPr/>
        </p:nvSpPr>
        <p:spPr>
          <a:xfrm>
            <a:off x="4572000" y="1600200"/>
            <a:ext cx="4286250" cy="2500313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3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5" y="1743075"/>
            <a:ext cx="4000500" cy="2214563"/>
          </a:xfrm>
          <a:prstGeom prst="rect">
            <a:avLst/>
          </a:prstGeom>
        </p:spPr>
      </p:pic>
      <p:sp>
        <p:nvSpPr>
          <p:cNvPr id="31" name="Text 27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83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94755"/>
            <a:ext cx="94085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Findings: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226604" y="894755"/>
            <a:ext cx="32495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analysis revealed that landing success rates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9067"/>
            <a:ext cx="40473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significantly over time (2013-2020), demonstrating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323380"/>
            <a:ext cx="451228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SpaceX's technological advancement in reusable rocket technology.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680567"/>
            <a:ext cx="11308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Orbit Influence: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1416611" y="1680567"/>
            <a:ext cx="33808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Certain orbits (such as ISS and PO) showed higher 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85750" y="1894880"/>
            <a:ext cx="39259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landing success rates, while GTO missions presented more 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85750" y="2109192"/>
            <a:ext cx="302267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challenges for successful first stage recovery. 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285750" y="2466380"/>
            <a:ext cx="12344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Predictive Model: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1520196" y="2466380"/>
            <a:ext cx="27619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Decision Tree model achieved 83.3% 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2680692"/>
            <a:ext cx="40522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accuracy in predicting landing outcomes, with flight number,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285750" y="2895005"/>
            <a:ext cx="448301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payload mass, and orbit type being the most significant predictors.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3252192"/>
            <a:ext cx="12107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Business Impact: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1496476" y="3252192"/>
            <a:ext cx="305925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ability to predict landing success enables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3466505"/>
            <a:ext cx="41299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more accurate cost estimation for SpaceX launches, providing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285750" y="3680817"/>
            <a:ext cx="444399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valuable competitive intelligence for other companies in the space 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285750" y="3895130"/>
            <a:ext cx="5857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industry. </a:t>
            </a:r>
            <a:endParaRPr lang="en-US" sz="1046" dirty="0"/>
          </a:p>
        </p:txBody>
      </p:sp>
      <p:sp>
        <p:nvSpPr>
          <p:cNvPr id="21" name="Shape 18"/>
          <p:cNvSpPr/>
          <p:nvPr/>
        </p:nvSpPr>
        <p:spPr>
          <a:xfrm>
            <a:off x="285750" y="4243388"/>
            <a:ext cx="4572000" cy="728663"/>
          </a:xfrm>
          <a:prstGeom prst="rect">
            <a:avLst/>
          </a:prstGeom>
          <a:solidFill>
            <a:srgbClr val="4FC3F7">
              <a:alpha val="1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285750" y="4243388"/>
            <a:ext cx="28575" cy="728663"/>
          </a:xfrm>
          <a:prstGeom prst="rect">
            <a:avLst/>
          </a:prstGeom>
          <a:solidFill>
            <a:srgbClr val="4FC3F7"/>
          </a:solidFill>
          <a:ln/>
        </p:spPr>
      </p:sp>
      <p:sp>
        <p:nvSpPr>
          <p:cNvPr id="23" name="Text 20"/>
          <p:cNvSpPr/>
          <p:nvPr/>
        </p:nvSpPr>
        <p:spPr>
          <a:xfrm>
            <a:off x="392906" y="4357688"/>
            <a:ext cx="7437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FC3F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Work: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1136666" y="4357688"/>
            <a:ext cx="32343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Incorporate weather conditions at landing sites, expand the 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392906" y="4529138"/>
            <a:ext cx="41649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with more recent launches, and explore ensemble methods to further </a:t>
            </a:r>
            <a:endParaRPr lang="en-US" sz="837" dirty="0"/>
          </a:p>
        </p:txBody>
      </p:sp>
      <p:sp>
        <p:nvSpPr>
          <p:cNvPr id="26" name="Text 23"/>
          <p:cNvSpPr/>
          <p:nvPr/>
        </p:nvSpPr>
        <p:spPr>
          <a:xfrm>
            <a:off x="392906" y="4700588"/>
            <a:ext cx="15380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 prediction accuracy. </a:t>
            </a:r>
            <a:endParaRPr lang="en-US" sz="837" dirty="0"/>
          </a:p>
        </p:txBody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06" y="1600200"/>
            <a:ext cx="3214688" cy="2500313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8792868" y="4829175"/>
            <a:ext cx="6538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E1F5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83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2025-08-26T13:26:52Z</dcterms:created>
  <dcterms:modified xsi:type="dcterms:W3CDTF">2025-08-26T13:26:52Z</dcterms:modified>
</cp:coreProperties>
</file>